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1" r:id="rId5"/>
    <p:sldId id="262" r:id="rId6"/>
    <p:sldId id="263" r:id="rId7"/>
    <p:sldId id="264" r:id="rId8"/>
    <p:sldId id="265" r:id="rId9"/>
    <p:sldId id="266" r:id="rId10"/>
    <p:sldId id="267" r:id="rId11"/>
    <p:sldId id="268" r:id="rId12"/>
    <p:sldId id="257" r:id="rId13"/>
    <p:sldId id="25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6A7A7ED-3DF3-4F41-9BC5-E51ED9EEA715}" type="datetimeFigureOut">
              <a:rPr lang="ru-RU" smtClean="0"/>
              <a:t>11.09.2019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9741D03-7D76-4AE6-8B30-7423F7321B88}" type="slidenum">
              <a:rPr lang="ru-RU" smtClean="0"/>
              <a:t>‹#›</a:t>
            </a:fld>
            <a:endParaRPr lang="ru-RU"/>
          </a:p>
        </p:txBody>
      </p:sp>
    </p:spTree>
    <p:extLst>
      <p:ext uri="{BB962C8B-B14F-4D97-AF65-F5344CB8AC3E}">
        <p14:creationId xmlns:p14="http://schemas.microsoft.com/office/powerpoint/2010/main" val="3609733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6A7A7ED-3DF3-4F41-9BC5-E51ED9EEA715}" type="datetimeFigureOut">
              <a:rPr lang="ru-RU" smtClean="0"/>
              <a:t>11.09.2019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9741D03-7D76-4AE6-8B30-7423F7321B88}" type="slidenum">
              <a:rPr lang="ru-RU" smtClean="0"/>
              <a:t>‹#›</a:t>
            </a:fld>
            <a:endParaRPr lang="ru-RU"/>
          </a:p>
        </p:txBody>
      </p:sp>
    </p:spTree>
    <p:extLst>
      <p:ext uri="{BB962C8B-B14F-4D97-AF65-F5344CB8AC3E}">
        <p14:creationId xmlns:p14="http://schemas.microsoft.com/office/powerpoint/2010/main" val="292313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6A7A7ED-3DF3-4F41-9BC5-E51ED9EEA715}" type="datetimeFigureOut">
              <a:rPr lang="ru-RU" smtClean="0"/>
              <a:t>11.09.2019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9741D03-7D76-4AE6-8B30-7423F7321B88}" type="slidenum">
              <a:rPr lang="ru-RU" smtClean="0"/>
              <a:t>‹#›</a:t>
            </a:fld>
            <a:endParaRPr lang="ru-RU"/>
          </a:p>
        </p:txBody>
      </p:sp>
    </p:spTree>
    <p:extLst>
      <p:ext uri="{BB962C8B-B14F-4D97-AF65-F5344CB8AC3E}">
        <p14:creationId xmlns:p14="http://schemas.microsoft.com/office/powerpoint/2010/main" val="4021626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6A7A7ED-3DF3-4F41-9BC5-E51ED9EEA715}" type="datetimeFigureOut">
              <a:rPr lang="ru-RU" smtClean="0"/>
              <a:t>11.09.2019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9741D03-7D76-4AE6-8B30-7423F7321B88}" type="slidenum">
              <a:rPr lang="ru-RU" smtClean="0"/>
              <a:t>‹#›</a:t>
            </a:fld>
            <a:endParaRPr lang="ru-RU"/>
          </a:p>
        </p:txBody>
      </p:sp>
    </p:spTree>
    <p:extLst>
      <p:ext uri="{BB962C8B-B14F-4D97-AF65-F5344CB8AC3E}">
        <p14:creationId xmlns:p14="http://schemas.microsoft.com/office/powerpoint/2010/main" val="3793581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6A7A7ED-3DF3-4F41-9BC5-E51ED9EEA715}" type="datetimeFigureOut">
              <a:rPr lang="ru-RU" smtClean="0"/>
              <a:t>11.09.2019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9741D03-7D76-4AE6-8B30-7423F7321B88}" type="slidenum">
              <a:rPr lang="ru-RU" smtClean="0"/>
              <a:t>‹#›</a:t>
            </a:fld>
            <a:endParaRPr lang="ru-RU"/>
          </a:p>
        </p:txBody>
      </p:sp>
    </p:spTree>
    <p:extLst>
      <p:ext uri="{BB962C8B-B14F-4D97-AF65-F5344CB8AC3E}">
        <p14:creationId xmlns:p14="http://schemas.microsoft.com/office/powerpoint/2010/main" val="661730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6A7A7ED-3DF3-4F41-9BC5-E51ED9EEA715}" type="datetimeFigureOut">
              <a:rPr lang="ru-RU" smtClean="0"/>
              <a:t>11.09.2019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9741D03-7D76-4AE6-8B30-7423F7321B88}" type="slidenum">
              <a:rPr lang="ru-RU" smtClean="0"/>
              <a:t>‹#›</a:t>
            </a:fld>
            <a:endParaRPr lang="ru-RU"/>
          </a:p>
        </p:txBody>
      </p:sp>
    </p:spTree>
    <p:extLst>
      <p:ext uri="{BB962C8B-B14F-4D97-AF65-F5344CB8AC3E}">
        <p14:creationId xmlns:p14="http://schemas.microsoft.com/office/powerpoint/2010/main" val="2701111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6A7A7ED-3DF3-4F41-9BC5-E51ED9EEA715}" type="datetimeFigureOut">
              <a:rPr lang="ru-RU" smtClean="0"/>
              <a:t>11.09.2019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9741D03-7D76-4AE6-8B30-7423F7321B88}" type="slidenum">
              <a:rPr lang="ru-RU" smtClean="0"/>
              <a:t>‹#›</a:t>
            </a:fld>
            <a:endParaRPr lang="ru-RU"/>
          </a:p>
        </p:txBody>
      </p:sp>
    </p:spTree>
    <p:extLst>
      <p:ext uri="{BB962C8B-B14F-4D97-AF65-F5344CB8AC3E}">
        <p14:creationId xmlns:p14="http://schemas.microsoft.com/office/powerpoint/2010/main" val="848188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6A7A7ED-3DF3-4F41-9BC5-E51ED9EEA715}" type="datetimeFigureOut">
              <a:rPr lang="ru-RU" smtClean="0"/>
              <a:t>11.09.2019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9741D03-7D76-4AE6-8B30-7423F7321B88}" type="slidenum">
              <a:rPr lang="ru-RU" smtClean="0"/>
              <a:t>‹#›</a:t>
            </a:fld>
            <a:endParaRPr lang="ru-RU"/>
          </a:p>
        </p:txBody>
      </p:sp>
    </p:spTree>
    <p:extLst>
      <p:ext uri="{BB962C8B-B14F-4D97-AF65-F5344CB8AC3E}">
        <p14:creationId xmlns:p14="http://schemas.microsoft.com/office/powerpoint/2010/main" val="1553325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6A7A7ED-3DF3-4F41-9BC5-E51ED9EEA715}" type="datetimeFigureOut">
              <a:rPr lang="ru-RU" smtClean="0"/>
              <a:t>11.09.2019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9741D03-7D76-4AE6-8B30-7423F7321B88}" type="slidenum">
              <a:rPr lang="ru-RU" smtClean="0"/>
              <a:t>‹#›</a:t>
            </a:fld>
            <a:endParaRPr lang="ru-RU"/>
          </a:p>
        </p:txBody>
      </p:sp>
    </p:spTree>
    <p:extLst>
      <p:ext uri="{BB962C8B-B14F-4D97-AF65-F5344CB8AC3E}">
        <p14:creationId xmlns:p14="http://schemas.microsoft.com/office/powerpoint/2010/main" val="3118330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6A7A7ED-3DF3-4F41-9BC5-E51ED9EEA715}" type="datetimeFigureOut">
              <a:rPr lang="ru-RU" smtClean="0"/>
              <a:t>11.09.2019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9741D03-7D76-4AE6-8B30-7423F7321B88}" type="slidenum">
              <a:rPr lang="ru-RU" smtClean="0"/>
              <a:t>‹#›</a:t>
            </a:fld>
            <a:endParaRPr lang="ru-RU"/>
          </a:p>
        </p:txBody>
      </p:sp>
    </p:spTree>
    <p:extLst>
      <p:ext uri="{BB962C8B-B14F-4D97-AF65-F5344CB8AC3E}">
        <p14:creationId xmlns:p14="http://schemas.microsoft.com/office/powerpoint/2010/main" val="1430634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6A7A7ED-3DF3-4F41-9BC5-E51ED9EEA715}" type="datetimeFigureOut">
              <a:rPr lang="ru-RU" smtClean="0"/>
              <a:t>11.09.2019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9741D03-7D76-4AE6-8B30-7423F7321B88}" type="slidenum">
              <a:rPr lang="ru-RU" smtClean="0"/>
              <a:t>‹#›</a:t>
            </a:fld>
            <a:endParaRPr lang="ru-RU"/>
          </a:p>
        </p:txBody>
      </p:sp>
    </p:spTree>
    <p:extLst>
      <p:ext uri="{BB962C8B-B14F-4D97-AF65-F5344CB8AC3E}">
        <p14:creationId xmlns:p14="http://schemas.microsoft.com/office/powerpoint/2010/main" val="2206858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A7A7ED-3DF3-4F41-9BC5-E51ED9EEA715}" type="datetimeFigureOut">
              <a:rPr lang="ru-RU" smtClean="0"/>
              <a:t>11.09.2019</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741D03-7D76-4AE6-8B30-7423F7321B88}" type="slidenum">
              <a:rPr lang="ru-RU" smtClean="0"/>
              <a:t>‹#›</a:t>
            </a:fld>
            <a:endParaRPr lang="ru-RU"/>
          </a:p>
        </p:txBody>
      </p:sp>
    </p:spTree>
    <p:extLst>
      <p:ext uri="{BB962C8B-B14F-4D97-AF65-F5344CB8AC3E}">
        <p14:creationId xmlns:p14="http://schemas.microsoft.com/office/powerpoint/2010/main" val="40376598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772400" cy="1440159"/>
          </a:xfrm>
        </p:spPr>
        <p:txBody>
          <a:bodyPr>
            <a:normAutofit/>
          </a:bodyPr>
          <a:lstStyle/>
          <a:p>
            <a:r>
              <a:rPr lang="kk-KZ" sz="2200" dirty="0" smtClean="0">
                <a:latin typeface="Times New Roman" panose="02020603050405020304" pitchFamily="18" charset="0"/>
                <a:cs typeface="Times New Roman" panose="02020603050405020304" pitchFamily="18" charset="0"/>
              </a:rPr>
              <a:t> </a:t>
            </a:r>
            <a:r>
              <a:rPr lang="kk-KZ" sz="2200" dirty="0">
                <a:latin typeface="Times New Roman" panose="02020603050405020304" pitchFamily="18" charset="0"/>
                <a:cs typeface="Times New Roman" panose="02020603050405020304" pitchFamily="18" charset="0"/>
              </a:rPr>
              <a:t>ҚҰРЫЛЫС ЖҰМЫСТАРЫНЫҢ КӨЛЕМІН ЕСЕПТЕУ</a:t>
            </a:r>
            <a:r>
              <a:rPr lang="ru-RU" sz="2200" dirty="0">
                <a:latin typeface="Times New Roman" panose="02020603050405020304" pitchFamily="18" charset="0"/>
                <a:cs typeface="Times New Roman" panose="02020603050405020304" pitchFamily="18" charset="0"/>
              </a:rPr>
              <a:t/>
            </a:r>
            <a:br>
              <a:rPr lang="ru-RU" sz="2200" dirty="0">
                <a:latin typeface="Times New Roman" panose="02020603050405020304" pitchFamily="18" charset="0"/>
                <a:cs typeface="Times New Roman" panose="02020603050405020304" pitchFamily="18" charset="0"/>
              </a:rPr>
            </a:br>
            <a:r>
              <a:rPr lang="kk-KZ" sz="2200" b="1" dirty="0" smtClean="0">
                <a:latin typeface="Times New Roman" panose="02020603050405020304" pitchFamily="18" charset="0"/>
                <a:cs typeface="Times New Roman" panose="02020603050405020304" pitchFamily="18" charset="0"/>
              </a:rPr>
              <a:t> </a:t>
            </a:r>
            <a:r>
              <a:rPr lang="kk-KZ" sz="2200" b="1" dirty="0">
                <a:latin typeface="Times New Roman" panose="02020603050405020304" pitchFamily="18" charset="0"/>
                <a:cs typeface="Times New Roman" panose="02020603050405020304" pitchFamily="18" charset="0"/>
              </a:rPr>
              <a:t>Жұмыс көлемдерін есепетеу ережелері</a:t>
            </a:r>
            <a:r>
              <a:rPr lang="ru-RU" sz="2200" dirty="0">
                <a:latin typeface="Times New Roman" panose="02020603050405020304" pitchFamily="18" charset="0"/>
                <a:cs typeface="Times New Roman" panose="02020603050405020304" pitchFamily="18" charset="0"/>
              </a:rPr>
              <a:t/>
            </a:r>
            <a:br>
              <a:rPr lang="ru-RU" sz="2200" dirty="0">
                <a:latin typeface="Times New Roman" panose="02020603050405020304" pitchFamily="18" charset="0"/>
                <a:cs typeface="Times New Roman" panose="02020603050405020304" pitchFamily="18" charset="0"/>
              </a:rPr>
            </a:br>
            <a:endParaRPr lang="ru-RU" sz="2200" dirty="0">
              <a:latin typeface="Times New Roman" panose="02020603050405020304" pitchFamily="18" charset="0"/>
              <a:cs typeface="Times New Roman" panose="02020603050405020304" pitchFamily="18" charset="0"/>
            </a:endParaRPr>
          </a:p>
        </p:txBody>
      </p:sp>
      <p:pic>
        <p:nvPicPr>
          <p:cNvPr id="307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1841500"/>
            <a:ext cx="8136904" cy="403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6245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0" y="908720"/>
            <a:ext cx="7704856" cy="4680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7235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9592" y="692696"/>
            <a:ext cx="7416824"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5375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47664" y="404664"/>
            <a:ext cx="6768752" cy="525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3193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43609" y="1052736"/>
            <a:ext cx="7056784" cy="4719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5797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1196752"/>
            <a:ext cx="7488832" cy="4320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9096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24744"/>
            <a:ext cx="8229600" cy="5001419"/>
          </a:xfrm>
        </p:spPr>
        <p:txBody>
          <a:bodyPr>
            <a:normAutofit fontScale="62500" lnSpcReduction="20000"/>
          </a:bodyPr>
          <a:lstStyle/>
          <a:p>
            <a:pPr marL="0" indent="0">
              <a:buNone/>
            </a:pPr>
            <a:r>
              <a:rPr lang="kk-KZ" dirty="0" smtClean="0">
                <a:latin typeface="Times New Roman" panose="02020603050405020304" pitchFamily="18" charset="0"/>
                <a:cs typeface="Times New Roman" panose="02020603050405020304" pitchFamily="18" charset="0"/>
              </a:rPr>
              <a:t>	Қалқа</a:t>
            </a:r>
            <a:r>
              <a:rPr lang="kk-KZ" dirty="0">
                <a:latin typeface="Times New Roman" panose="02020603050405020304" pitchFamily="18" charset="0"/>
                <a:cs typeface="Times New Roman" panose="02020603050405020304" pitchFamily="18" charset="0"/>
              </a:rPr>
              <a:t>, жабын және аралық жабын тақталары мен баспалдақ марштарын орнату бойынша жұмыс көлемін есептеу ережелері. Кірпішті және құрама қалқаларды орнату бойынша жұмыс көлемі м2 есептеледі және кірпішті қалқалардың ауданынан ойықтар ауданы алынып тасталады (қалқа ауданынан 20%).</a:t>
            </a:r>
            <a:endParaRPr lang="ru-RU" dirty="0">
              <a:latin typeface="Times New Roman" panose="02020603050405020304" pitchFamily="18" charset="0"/>
              <a:cs typeface="Times New Roman" panose="02020603050405020304" pitchFamily="18" charset="0"/>
            </a:endParaRPr>
          </a:p>
          <a:p>
            <a:pPr marL="0" indent="0">
              <a:buNone/>
            </a:pPr>
            <a:r>
              <a:rPr lang="kk-KZ" dirty="0" smtClean="0">
                <a:latin typeface="Times New Roman" panose="02020603050405020304" pitchFamily="18" charset="0"/>
                <a:cs typeface="Times New Roman" panose="02020603050405020304" pitchFamily="18" charset="0"/>
              </a:rPr>
              <a:t>	Типтік </a:t>
            </a:r>
            <a:r>
              <a:rPr lang="kk-KZ" dirty="0">
                <a:latin typeface="Times New Roman" panose="02020603050405020304" pitchFamily="18" charset="0"/>
                <a:cs typeface="Times New Roman" panose="02020603050405020304" pitchFamily="18" charset="0"/>
              </a:rPr>
              <a:t>жобалардағы жабындар мен аралық жабындар құрама нұсқада ұсынылады. Аралық жабын және жабын тақталары үшін жұмыс көлемі дана/м2-пен әрқайсысына жеке есептеледі.</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Дана </a:t>
            </a:r>
            <a:r>
              <a:rPr lang="kk-KZ" dirty="0">
                <a:latin typeface="Times New Roman" panose="02020603050405020304" pitchFamily="18" charset="0"/>
                <a:cs typeface="Times New Roman" panose="02020603050405020304" pitchFamily="18" charset="0"/>
              </a:rPr>
              <a:t>саны ғимарат ауданын тақта ауданына бөлу арқылы анықталады. Аралық жабын үшін жұмыс көлемі м2, ендеше ғимарат ауданы көбейтілген қабат саны, ал жабын үшін - тек ғимарат ауданы. </a:t>
            </a:r>
            <a:endParaRPr lang="ru-RU" dirty="0">
              <a:latin typeface="Times New Roman" panose="02020603050405020304" pitchFamily="18" charset="0"/>
              <a:cs typeface="Times New Roman" panose="02020603050405020304" pitchFamily="18" charset="0"/>
            </a:endParaRPr>
          </a:p>
          <a:p>
            <a:pPr marL="0" indent="0">
              <a:buNone/>
            </a:pPr>
            <a:r>
              <a:rPr lang="kk-KZ" dirty="0" smtClean="0">
                <a:latin typeface="Times New Roman" panose="02020603050405020304" pitchFamily="18" charset="0"/>
                <a:cs typeface="Times New Roman" panose="02020603050405020304" pitchFamily="18" charset="0"/>
              </a:rPr>
              <a:t>	Егер </a:t>
            </a:r>
            <a:r>
              <a:rPr lang="kk-KZ" dirty="0">
                <a:latin typeface="Times New Roman" panose="02020603050405020304" pitchFamily="18" charset="0"/>
                <a:cs typeface="Times New Roman" panose="02020603050405020304" pitchFamily="18" charset="0"/>
              </a:rPr>
              <a:t>баспалдақ металлды болса, онда жұмыс көлемі олардың санын әрбіреуінің салмағына көбейтумен анықталады. Спецификацияда көрсетіледі. </a:t>
            </a:r>
            <a:endParaRPr lang="ru-RU" dirty="0">
              <a:latin typeface="Times New Roman" panose="02020603050405020304" pitchFamily="18" charset="0"/>
              <a:cs typeface="Times New Roman" panose="02020603050405020304" pitchFamily="18" charset="0"/>
            </a:endParaRPr>
          </a:p>
          <a:p>
            <a:pPr marL="0" indent="0">
              <a:buNone/>
            </a:pPr>
            <a:r>
              <a:rPr lang="kk-KZ" dirty="0" smtClean="0">
                <a:latin typeface="Times New Roman" panose="02020603050405020304" pitchFamily="18" charset="0"/>
                <a:cs typeface="Times New Roman" panose="02020603050405020304" pitchFamily="18" charset="0"/>
              </a:rPr>
              <a:t>	Егер </a:t>
            </a:r>
            <a:r>
              <a:rPr lang="kk-KZ" dirty="0">
                <a:latin typeface="Times New Roman" panose="02020603050405020304" pitchFamily="18" charset="0"/>
                <a:cs typeface="Times New Roman" panose="02020603050405020304" pitchFamily="18" charset="0"/>
              </a:rPr>
              <a:t>баспалдақ құрама темір бетонды болса, онда жұмыс көлемі дана/м2-пен марш және алаң бойынша жеке есептеледі. Дана саны көлемдік-жоспарлық шешім бойынша қабылданады, марш ауданы ұзындықты еніне көбейтумен анықталады. </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975707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217443"/>
          </a:xfrm>
        </p:spPr>
        <p:txBody>
          <a:bodyPr>
            <a:normAutofit fontScale="62500" lnSpcReduction="20000"/>
          </a:bodyPr>
          <a:lstStyle/>
          <a:p>
            <a:pPr marL="0" indent="0" algn="just">
              <a:buNone/>
            </a:pPr>
            <a:r>
              <a:rPr lang="kk-KZ" dirty="0" smtClean="0"/>
              <a:t>	Металлды </a:t>
            </a:r>
            <a:r>
              <a:rPr lang="kk-KZ" dirty="0"/>
              <a:t>терезе және есік блоктра мен витраждарды орнату бойынша жұмыс көлемін есептеу ережелері. Есік және терезе блоктарын орнату бойынша жұмыс көлемі м2 өлшенеді және ойық ауданы ретінде анықталады. Витраждар ауданы ғимараттың көлемдік-жоспарлық шшімдерінен алынып жеке-жеке есептелуі тиіс. </a:t>
            </a:r>
            <a:endParaRPr lang="ru-RU" dirty="0"/>
          </a:p>
          <a:p>
            <a:pPr marL="0" indent="0" algn="just">
              <a:buNone/>
            </a:pPr>
            <a:r>
              <a:rPr lang="kk-KZ" dirty="0" smtClean="0"/>
              <a:t>	Металлды </a:t>
            </a:r>
            <a:r>
              <a:rPr lang="kk-KZ" dirty="0"/>
              <a:t>терезе блоктары мен витраждар құрастырмаларының құнын есептеу үшін оларддың тоннадағы көлемдерін білу керек. Бір құрастырманың салмағы құрама элементтердің спецификациясы бойынша анықталады. Олардың саны ғимараттың көлемдік-жоспарлық шешіміне сай қабылданады. </a:t>
            </a:r>
            <a:endParaRPr lang="ru-RU" dirty="0"/>
          </a:p>
          <a:p>
            <a:pPr marL="0" indent="0" algn="just">
              <a:buNone/>
            </a:pPr>
            <a:r>
              <a:rPr lang="kk-KZ" dirty="0" smtClean="0"/>
              <a:t>	Ағаштан </a:t>
            </a:r>
            <a:r>
              <a:rPr lang="kk-KZ" dirty="0"/>
              <a:t>жасалған есік блоктары мен қалқалар м2 өлшенеді, спецификацияда көрсетілген мөлшермен және жалпы саны бойынша анықталады. Есіктерді және қалқаларды орнату бойынша жұмыс көлемдері жеке-жеке есептелуі керек. Жұмыс көлемі м2/т өлшенеді, спецификация бойынша олардың саны мен салмағын ескереді.</a:t>
            </a:r>
            <a:endParaRPr lang="ru-RU" dirty="0"/>
          </a:p>
          <a:p>
            <a:pPr marL="0" indent="0" algn="just">
              <a:buNone/>
            </a:pPr>
            <a:r>
              <a:rPr lang="kk-KZ" dirty="0" smtClean="0"/>
              <a:t>	Шатырды </a:t>
            </a:r>
            <a:r>
              <a:rPr lang="kk-KZ" dirty="0"/>
              <a:t>орнату бойынша жұмыс көлемін есептеу ережелері. Шатырды орнату бойынша сметалық құнды есептеуде келесі жұмыстарды ескеру қажет: будан оқшаулауды орнату, жиыстырманы орнату, жылуландыруды орнату, шатырдың өзін орнату.</a:t>
            </a:r>
            <a:endParaRPr lang="ru-RU" dirty="0"/>
          </a:p>
          <a:p>
            <a:pPr algn="just"/>
            <a:endParaRPr lang="ru-RU" dirty="0"/>
          </a:p>
        </p:txBody>
      </p:sp>
    </p:spTree>
    <p:extLst>
      <p:ext uri="{BB962C8B-B14F-4D97-AF65-F5344CB8AC3E}">
        <p14:creationId xmlns:p14="http://schemas.microsoft.com/office/powerpoint/2010/main" val="1752549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505475"/>
          </a:xfrm>
        </p:spPr>
        <p:txBody>
          <a:bodyPr>
            <a:normAutofit fontScale="25000" lnSpcReduction="20000"/>
          </a:bodyPr>
          <a:lstStyle/>
          <a:p>
            <a:pPr marL="0" indent="0">
              <a:buNone/>
            </a:pPr>
            <a:r>
              <a:rPr lang="kk-KZ" sz="4500" dirty="0" smtClean="0">
                <a:latin typeface="Times New Roman" panose="02020603050405020304" pitchFamily="18" charset="0"/>
                <a:cs typeface="Times New Roman" panose="02020603050405020304" pitchFamily="18" charset="0"/>
              </a:rPr>
              <a:t>	</a:t>
            </a:r>
            <a:r>
              <a:rPr lang="kk-KZ" sz="7200" dirty="0" smtClean="0">
                <a:latin typeface="Times New Roman" panose="02020603050405020304" pitchFamily="18" charset="0"/>
                <a:cs typeface="Times New Roman" panose="02020603050405020304" pitchFamily="18" charset="0"/>
              </a:rPr>
              <a:t>Астылы </a:t>
            </a:r>
            <a:r>
              <a:rPr lang="kk-KZ" sz="7200" dirty="0">
                <a:latin typeface="Times New Roman" panose="02020603050405020304" pitchFamily="18" charset="0"/>
                <a:cs typeface="Times New Roman" panose="02020603050405020304" pitchFamily="18" charset="0"/>
              </a:rPr>
              <a:t>шатырды орнатуда келесі жұмыстар орындалады: шатыр тіреуіштерін орнату, тор көздерді орнату, асбестіцементті беттерді салу, ағаш құрастырмаларының өрттен сақтау және т.б.</a:t>
            </a:r>
            <a:endParaRPr lang="ru-RU" sz="7200" dirty="0">
              <a:latin typeface="Times New Roman" panose="02020603050405020304" pitchFamily="18" charset="0"/>
              <a:cs typeface="Times New Roman" panose="02020603050405020304" pitchFamily="18" charset="0"/>
            </a:endParaRPr>
          </a:p>
          <a:p>
            <a:pPr marL="0" indent="0">
              <a:buNone/>
            </a:pPr>
            <a:r>
              <a:rPr lang="kk-KZ" sz="7200" dirty="0" smtClean="0">
                <a:latin typeface="Times New Roman" panose="02020603050405020304" pitchFamily="18" charset="0"/>
                <a:cs typeface="Times New Roman" panose="02020603050405020304" pitchFamily="18" charset="0"/>
              </a:rPr>
              <a:t>	Шатырды </a:t>
            </a:r>
            <a:r>
              <a:rPr lang="kk-KZ" sz="7200" dirty="0">
                <a:latin typeface="Times New Roman" panose="02020603050405020304" pitchFamily="18" charset="0"/>
                <a:cs typeface="Times New Roman" panose="02020603050405020304" pitchFamily="18" charset="0"/>
              </a:rPr>
              <a:t>орнату бойынша барлық жұмыстар м2 өлшенеді, тек шатыр тіреуішті орнату жұмысы ғана м3. Жұмыс көлемі ғимарат ауданына тең, егер шатыр еңку болмаса. Ал еңку болса оның ауданын есептеуде еңістер мен ілінулерді ескеру қажет. Шатыр тірегіштің көлемі көлденең қиманың ауданы мен олардың ұзындығы бойынша анықталады.</a:t>
            </a:r>
            <a:endParaRPr lang="ru-RU" sz="7200" dirty="0">
              <a:latin typeface="Times New Roman" panose="02020603050405020304" pitchFamily="18" charset="0"/>
              <a:cs typeface="Times New Roman" panose="02020603050405020304" pitchFamily="18" charset="0"/>
            </a:endParaRPr>
          </a:p>
          <a:p>
            <a:pPr marL="0" indent="0">
              <a:buNone/>
            </a:pPr>
            <a:r>
              <a:rPr lang="kk-KZ" sz="7200" dirty="0" smtClean="0">
                <a:latin typeface="Times New Roman" panose="02020603050405020304" pitchFamily="18" charset="0"/>
                <a:cs typeface="Times New Roman" panose="02020603050405020304" pitchFamily="18" charset="0"/>
              </a:rPr>
              <a:t>	Еден </a:t>
            </a:r>
            <a:r>
              <a:rPr lang="kk-KZ" sz="7200" dirty="0">
                <a:latin typeface="Times New Roman" panose="02020603050405020304" pitchFamily="18" charset="0"/>
                <a:cs typeface="Times New Roman" panose="02020603050405020304" pitchFamily="18" charset="0"/>
              </a:rPr>
              <a:t>орнату бойынша жұмыс көлемін есептеу ережелері. Келесі жұмыстарды орындау қажет: еден асты құрылымдарын дайындау, жиыстырманы орнату, судан оқшаулауды орнаты, ағаш едендер үшін лагпен бояу, еден жабындарын орнату. Еден асты жұмыстарынан (м3) басқасы м2 есептеледі.</a:t>
            </a:r>
            <a:endParaRPr lang="ru-RU" sz="7200" dirty="0">
              <a:latin typeface="Times New Roman" panose="02020603050405020304" pitchFamily="18" charset="0"/>
              <a:cs typeface="Times New Roman" panose="02020603050405020304" pitchFamily="18" charset="0"/>
            </a:endParaRPr>
          </a:p>
          <a:p>
            <a:pPr marL="0" indent="0">
              <a:buNone/>
            </a:pPr>
            <a:r>
              <a:rPr lang="kk-KZ" sz="7200" dirty="0" smtClean="0">
                <a:latin typeface="Times New Roman" panose="02020603050405020304" pitchFamily="18" charset="0"/>
                <a:cs typeface="Times New Roman" panose="02020603050405020304" pitchFamily="18" charset="0"/>
              </a:rPr>
              <a:t>	Өңдеу </a:t>
            </a:r>
            <a:r>
              <a:rPr lang="kk-KZ" sz="7200" dirty="0">
                <a:latin typeface="Times New Roman" panose="02020603050405020304" pitchFamily="18" charset="0"/>
                <a:cs typeface="Times New Roman" panose="02020603050405020304" pitchFamily="18" charset="0"/>
              </a:rPr>
              <a:t>жұмыстары бойынша жұмыс көлемін есептеу ережелері. Бұл бөлім келесі жұмыстарды қарастырады: сылақ, майлау, тақталау, түс қағаздау, шынылау құрылымдары. Жұмыс көлемі м2 есептеледі. Сылақ және бояу жұмыстарын есептеуде қабырға, төбе және ғимарат қасбеті өңдеулері жеке есептелуі керек. Майлау жұмысына есік және терезе блоктарын бояу жатады. Бұл жағдайда жұмыс көлемі ойық аудандарын коэффициентке көбейту арқылы анықталады (кесте 3). Коэффициеттті ескермеген ойық аудандары қабырға, түс қағаз және тақталау жұмыстарынан алынып тасталады. </a:t>
            </a:r>
            <a:endParaRPr lang="kk-KZ" sz="7200" dirty="0" smtClean="0">
              <a:latin typeface="Times New Roman" panose="02020603050405020304" pitchFamily="18" charset="0"/>
              <a:cs typeface="Times New Roman" panose="02020603050405020304" pitchFamily="18" charset="0"/>
            </a:endParaRPr>
          </a:p>
          <a:p>
            <a:pPr marL="0" indent="0">
              <a:buNone/>
            </a:pPr>
            <a:r>
              <a:rPr lang="kk-KZ" sz="7200" dirty="0">
                <a:latin typeface="Times New Roman" panose="02020603050405020304" pitchFamily="18" charset="0"/>
                <a:cs typeface="Times New Roman" panose="02020603050405020304" pitchFamily="18" charset="0"/>
              </a:rPr>
              <a:t>	</a:t>
            </a:r>
            <a:r>
              <a:rPr lang="kk-KZ" sz="7200" dirty="0" smtClean="0">
                <a:latin typeface="Times New Roman" panose="02020603050405020304" pitchFamily="18" charset="0"/>
                <a:cs typeface="Times New Roman" panose="02020603050405020304" pitchFamily="18" charset="0"/>
              </a:rPr>
              <a:t>Ендеше </a:t>
            </a:r>
            <a:r>
              <a:rPr lang="kk-KZ" sz="7200" dirty="0">
                <a:latin typeface="Times New Roman" panose="02020603050405020304" pitchFamily="18" charset="0"/>
                <a:cs typeface="Times New Roman" panose="02020603050405020304" pitchFamily="18" charset="0"/>
              </a:rPr>
              <a:t>сылақ және майлау жұмыстары ойық аудандарынсыз қабырға және төбе аудандарына тең. Су құрамаларымен бояуда ойық ауданы да ескеріледі. Қабырғалы тақтаны бояуда төбе ауданы 1,6 коэффициентке көбейтіледі. Шынылау көлемі терезе блоктарының ауданына тең. </a:t>
            </a:r>
            <a:endParaRPr lang="ru-RU" sz="7200" dirty="0">
              <a:latin typeface="Times New Roman" panose="02020603050405020304" pitchFamily="18" charset="0"/>
              <a:cs typeface="Times New Roman" panose="02020603050405020304" pitchFamily="18" charset="0"/>
            </a:endParaRPr>
          </a:p>
          <a:p>
            <a:endParaRPr lang="ru-RU" sz="7200" dirty="0"/>
          </a:p>
        </p:txBody>
      </p:sp>
    </p:spTree>
    <p:extLst>
      <p:ext uri="{BB962C8B-B14F-4D97-AF65-F5344CB8AC3E}">
        <p14:creationId xmlns:p14="http://schemas.microsoft.com/office/powerpoint/2010/main" val="1022227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528185" y="2682124"/>
            <a:ext cx="6087629" cy="2362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1157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692696"/>
            <a:ext cx="7272808" cy="5433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6103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404664"/>
            <a:ext cx="8136904"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8691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980684955"/>
              </p:ext>
            </p:extLst>
          </p:nvPr>
        </p:nvGraphicFramePr>
        <p:xfrm>
          <a:off x="395536" y="29296"/>
          <a:ext cx="8640959" cy="6784081"/>
        </p:xfrm>
        <a:graphic>
          <a:graphicData uri="http://schemas.openxmlformats.org/drawingml/2006/table">
            <a:tbl>
              <a:tblPr firstRow="1" firstCol="1" lastRow="1" lastCol="1" bandRow="1" bandCol="1"/>
              <a:tblGrid>
                <a:gridCol w="725777"/>
                <a:gridCol w="673936"/>
                <a:gridCol w="992498"/>
                <a:gridCol w="444032"/>
                <a:gridCol w="876042"/>
                <a:gridCol w="876042"/>
                <a:gridCol w="836974"/>
                <a:gridCol w="811427"/>
                <a:gridCol w="784381"/>
                <a:gridCol w="809925"/>
                <a:gridCol w="809925"/>
              </a:tblGrid>
              <a:tr h="464913">
                <a:tc rowSpan="3">
                  <a:txBody>
                    <a:bodyPr/>
                    <a:lstStyle/>
                    <a:p>
                      <a:pPr algn="l">
                        <a:spcAft>
                          <a:spcPts val="600"/>
                        </a:spcAft>
                      </a:pPr>
                      <a:r>
                        <a:rPr lang="ru-RU" sz="1200" dirty="0">
                          <a:effectLst/>
                          <a:latin typeface="Times New Roman"/>
                          <a:ea typeface="Times New Roman"/>
                        </a:rPr>
                        <a:t> </a:t>
                      </a:r>
                    </a:p>
                    <a:p>
                      <a:pPr algn="l">
                        <a:spcAft>
                          <a:spcPts val="600"/>
                        </a:spcAft>
                      </a:pPr>
                      <a:r>
                        <a:rPr lang="ru-RU" sz="1200" dirty="0">
                          <a:effectLst/>
                          <a:latin typeface="Times New Roman"/>
                          <a:ea typeface="Times New Roman"/>
                        </a:rPr>
                        <a:t> </a:t>
                      </a:r>
                    </a:p>
                    <a:p>
                      <a:pPr algn="ctr">
                        <a:spcAft>
                          <a:spcPts val="600"/>
                        </a:spcAft>
                      </a:pPr>
                      <a:r>
                        <a:rPr lang="ru-RU" sz="1200" dirty="0">
                          <a:effectLst/>
                          <a:latin typeface="Times New Roman"/>
                          <a:ea typeface="Times New Roman"/>
                        </a:rPr>
                        <a:t>№</a:t>
                      </a:r>
                    </a:p>
                  </a:txBody>
                  <a:tcPr marL="52656" marR="526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spcAft>
                          <a:spcPts val="600"/>
                        </a:spcAft>
                      </a:pPr>
                      <a:r>
                        <a:rPr lang="ru-RU" sz="1200" dirty="0">
                          <a:effectLst/>
                          <a:latin typeface="Times New Roman"/>
                          <a:ea typeface="Times New Roman"/>
                        </a:rPr>
                        <a:t> </a:t>
                      </a:r>
                    </a:p>
                    <a:p>
                      <a:pPr algn="l">
                        <a:spcAft>
                          <a:spcPts val="600"/>
                        </a:spcAft>
                      </a:pPr>
                      <a:r>
                        <a:rPr lang="ru-RU" sz="1200" dirty="0" err="1">
                          <a:effectLst/>
                          <a:latin typeface="Times New Roman"/>
                          <a:ea typeface="Times New Roman"/>
                        </a:rPr>
                        <a:t>Нормативтің</a:t>
                      </a:r>
                      <a:r>
                        <a:rPr lang="ru-RU" sz="1200" dirty="0">
                          <a:effectLst/>
                          <a:latin typeface="Times New Roman"/>
                          <a:ea typeface="Times New Roman"/>
                        </a:rPr>
                        <a:t> </a:t>
                      </a:r>
                      <a:r>
                        <a:rPr lang="ru-RU" sz="1200" dirty="0" err="1">
                          <a:effectLst/>
                          <a:latin typeface="Times New Roman"/>
                          <a:ea typeface="Times New Roman"/>
                        </a:rPr>
                        <a:t>шарт</a:t>
                      </a:r>
                      <a:r>
                        <a:rPr lang="ru-RU" sz="1200" dirty="0">
                          <a:effectLst/>
                          <a:latin typeface="Times New Roman"/>
                          <a:ea typeface="Times New Roman"/>
                        </a:rPr>
                        <a:t> </a:t>
                      </a:r>
                      <a:r>
                        <a:rPr lang="ru-RU" sz="1200" dirty="0" err="1">
                          <a:effectLst/>
                          <a:latin typeface="Times New Roman"/>
                          <a:ea typeface="Times New Roman"/>
                        </a:rPr>
                        <a:t>белгісі</a:t>
                      </a:r>
                      <a:endParaRPr lang="ru-RU" sz="1200" dirty="0">
                        <a:effectLst/>
                        <a:latin typeface="Times New Roman"/>
                        <a:ea typeface="Times New Roman"/>
                      </a:endParaRPr>
                    </a:p>
                  </a:txBody>
                  <a:tcPr marL="52656" marR="526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spcAft>
                          <a:spcPts val="600"/>
                        </a:spcAft>
                      </a:pPr>
                      <a:r>
                        <a:rPr lang="ru-RU" sz="1200" dirty="0">
                          <a:effectLst/>
                          <a:latin typeface="Times New Roman"/>
                          <a:ea typeface="Times New Roman"/>
                        </a:rPr>
                        <a:t> </a:t>
                      </a:r>
                    </a:p>
                    <a:p>
                      <a:pPr algn="ctr">
                        <a:spcAft>
                          <a:spcPts val="600"/>
                        </a:spcAft>
                      </a:pPr>
                      <a:r>
                        <a:rPr lang="ru-RU" sz="1200" dirty="0" err="1">
                          <a:effectLst/>
                          <a:latin typeface="Times New Roman"/>
                          <a:ea typeface="Times New Roman"/>
                        </a:rPr>
                        <a:t>Жұмыстар</a:t>
                      </a:r>
                      <a:r>
                        <a:rPr lang="ru-RU" sz="1200" dirty="0">
                          <a:effectLst/>
                          <a:latin typeface="Times New Roman"/>
                          <a:ea typeface="Times New Roman"/>
                        </a:rPr>
                        <a:t> мен </a:t>
                      </a:r>
                      <a:r>
                        <a:rPr lang="ru-RU" sz="1200" dirty="0" err="1">
                          <a:effectLst/>
                          <a:latin typeface="Times New Roman"/>
                          <a:ea typeface="Times New Roman"/>
                        </a:rPr>
                        <a:t>шығындардың</a:t>
                      </a:r>
                      <a:r>
                        <a:rPr lang="ru-RU" sz="1200" dirty="0">
                          <a:effectLst/>
                          <a:latin typeface="Times New Roman"/>
                          <a:ea typeface="Times New Roman"/>
                        </a:rPr>
                        <a:t> </a:t>
                      </a:r>
                      <a:r>
                        <a:rPr lang="ru-RU" sz="1200" dirty="0" err="1">
                          <a:effectLst/>
                          <a:latin typeface="Times New Roman"/>
                          <a:ea typeface="Times New Roman"/>
                        </a:rPr>
                        <a:t>атауы</a:t>
                      </a:r>
                      <a:endParaRPr lang="ru-RU" sz="1200" dirty="0">
                        <a:effectLst/>
                        <a:latin typeface="Times New Roman"/>
                        <a:ea typeface="Times New Roman"/>
                      </a:endParaRPr>
                    </a:p>
                    <a:p>
                      <a:pPr algn="ctr">
                        <a:spcAft>
                          <a:spcPts val="600"/>
                        </a:spcAft>
                      </a:pPr>
                      <a:r>
                        <a:rPr lang="ru-RU" sz="1200" dirty="0">
                          <a:effectLst/>
                          <a:latin typeface="Times New Roman"/>
                          <a:ea typeface="Times New Roman"/>
                        </a:rPr>
                        <a:t> </a:t>
                      </a:r>
                    </a:p>
                    <a:p>
                      <a:pPr algn="ctr">
                        <a:spcAft>
                          <a:spcPts val="600"/>
                        </a:spcAft>
                      </a:pPr>
                      <a:r>
                        <a:rPr lang="ru-RU" sz="1200" dirty="0" err="1">
                          <a:effectLst/>
                          <a:latin typeface="Times New Roman"/>
                          <a:ea typeface="Times New Roman"/>
                        </a:rPr>
                        <a:t>өлшем</a:t>
                      </a:r>
                      <a:r>
                        <a:rPr lang="ru-RU" sz="1200" dirty="0">
                          <a:effectLst/>
                          <a:latin typeface="Times New Roman"/>
                          <a:ea typeface="Times New Roman"/>
                        </a:rPr>
                        <a:t> </a:t>
                      </a:r>
                      <a:r>
                        <a:rPr lang="ru-RU" sz="1200" dirty="0" err="1">
                          <a:effectLst/>
                          <a:latin typeface="Times New Roman"/>
                          <a:ea typeface="Times New Roman"/>
                        </a:rPr>
                        <a:t>бірлігі</a:t>
                      </a:r>
                      <a:endParaRPr lang="ru-RU" sz="1200" dirty="0">
                        <a:effectLst/>
                        <a:latin typeface="Times New Roman"/>
                        <a:ea typeface="Times New Roman"/>
                      </a:endParaRPr>
                    </a:p>
                  </a:txBody>
                  <a:tcPr marL="52656" marR="526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spcAft>
                          <a:spcPts val="600"/>
                        </a:spcAft>
                      </a:pPr>
                      <a:r>
                        <a:rPr lang="ru-RU" sz="1200" dirty="0">
                          <a:effectLst/>
                          <a:latin typeface="Times New Roman"/>
                          <a:ea typeface="Times New Roman"/>
                        </a:rPr>
                        <a:t> </a:t>
                      </a:r>
                    </a:p>
                    <a:p>
                      <a:pPr algn="ctr">
                        <a:spcAft>
                          <a:spcPts val="600"/>
                        </a:spcAft>
                      </a:pPr>
                      <a:r>
                        <a:rPr lang="ru-RU" sz="1200" dirty="0">
                          <a:effectLst/>
                          <a:latin typeface="Times New Roman"/>
                          <a:ea typeface="Times New Roman"/>
                        </a:rPr>
                        <a:t> </a:t>
                      </a:r>
                    </a:p>
                    <a:p>
                      <a:pPr algn="ctr">
                        <a:spcAft>
                          <a:spcPts val="600"/>
                        </a:spcAft>
                      </a:pPr>
                      <a:r>
                        <a:rPr lang="ru-RU" sz="1200" dirty="0">
                          <a:effectLst/>
                          <a:latin typeface="Times New Roman"/>
                          <a:ea typeface="Times New Roman"/>
                        </a:rPr>
                        <a:t>Саны </a:t>
                      </a:r>
                    </a:p>
                  </a:txBody>
                  <a:tcPr marL="52656" marR="526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600"/>
                        </a:spcAft>
                      </a:pPr>
                      <a:r>
                        <a:rPr lang="ru-RU" sz="1200" dirty="0">
                          <a:effectLst/>
                          <a:latin typeface="Times New Roman"/>
                          <a:ea typeface="Times New Roman"/>
                        </a:rPr>
                        <a:t> </a:t>
                      </a:r>
                    </a:p>
                    <a:p>
                      <a:pPr algn="ctr">
                        <a:spcAft>
                          <a:spcPts val="600"/>
                        </a:spcAft>
                      </a:pPr>
                      <a:r>
                        <a:rPr lang="ru-RU" sz="1200" dirty="0" err="1">
                          <a:effectLst/>
                          <a:latin typeface="Times New Roman"/>
                          <a:ea typeface="Times New Roman"/>
                        </a:rPr>
                        <a:t>Бірлік</a:t>
                      </a:r>
                      <a:r>
                        <a:rPr lang="ru-RU" sz="1200" dirty="0">
                          <a:effectLst/>
                          <a:latin typeface="Times New Roman"/>
                          <a:ea typeface="Times New Roman"/>
                        </a:rPr>
                        <a:t> </a:t>
                      </a:r>
                      <a:r>
                        <a:rPr lang="ru-RU" sz="1200" dirty="0" err="1">
                          <a:effectLst/>
                          <a:latin typeface="Times New Roman"/>
                          <a:ea typeface="Times New Roman"/>
                        </a:rPr>
                        <a:t>құны</a:t>
                      </a:r>
                      <a:r>
                        <a:rPr lang="ru-RU" sz="1200" dirty="0">
                          <a:effectLst/>
                          <a:latin typeface="Times New Roman"/>
                          <a:ea typeface="Times New Roman"/>
                        </a:rPr>
                        <a:t>., тенге</a:t>
                      </a:r>
                    </a:p>
                  </a:txBody>
                  <a:tcPr marL="52656" marR="526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a:spcAft>
                          <a:spcPts val="600"/>
                        </a:spcAft>
                      </a:pPr>
                      <a:r>
                        <a:rPr lang="ru-RU" sz="1200">
                          <a:effectLst/>
                          <a:latin typeface="Times New Roman"/>
                          <a:ea typeface="Times New Roman"/>
                        </a:rPr>
                        <a:t> </a:t>
                      </a:r>
                    </a:p>
                    <a:p>
                      <a:pPr algn="ctr">
                        <a:spcAft>
                          <a:spcPts val="600"/>
                        </a:spcAft>
                      </a:pPr>
                      <a:r>
                        <a:rPr lang="ru-RU" sz="1200">
                          <a:effectLst/>
                          <a:latin typeface="Times New Roman"/>
                          <a:ea typeface="Times New Roman"/>
                        </a:rPr>
                        <a:t>Жалпы құны, тенге</a:t>
                      </a:r>
                    </a:p>
                  </a:txBody>
                  <a:tcPr marL="52656" marR="526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rowSpan="3">
                  <a:txBody>
                    <a:bodyPr/>
                    <a:lstStyle/>
                    <a:p>
                      <a:pPr algn="ctr">
                        <a:spcAft>
                          <a:spcPts val="600"/>
                        </a:spcAft>
                      </a:pPr>
                      <a:r>
                        <a:rPr lang="ru-RU" sz="1200">
                          <a:effectLst/>
                          <a:latin typeface="Times New Roman"/>
                          <a:ea typeface="Times New Roman"/>
                        </a:rPr>
                        <a:t> </a:t>
                      </a:r>
                    </a:p>
                    <a:p>
                      <a:pPr algn="ctr">
                        <a:spcAft>
                          <a:spcPts val="600"/>
                        </a:spcAft>
                      </a:pPr>
                      <a:r>
                        <a:rPr lang="ru-RU" sz="1200">
                          <a:effectLst/>
                          <a:latin typeface="Times New Roman"/>
                          <a:ea typeface="Times New Roman"/>
                        </a:rPr>
                        <a:t> </a:t>
                      </a:r>
                    </a:p>
                    <a:p>
                      <a:pPr algn="ctr">
                        <a:spcAft>
                          <a:spcPts val="0"/>
                        </a:spcAft>
                      </a:pPr>
                      <a:r>
                        <a:rPr lang="kk-KZ" sz="1200">
                          <a:effectLst/>
                          <a:latin typeface="Times New Roman"/>
                          <a:ea typeface="Times New Roman"/>
                        </a:rPr>
                        <a:t>Үстеме шығындар</a:t>
                      </a:r>
                      <a:r>
                        <a:rPr lang="ru-RU" sz="1200">
                          <a:effectLst/>
                          <a:latin typeface="Times New Roman"/>
                          <a:ea typeface="Times New Roman"/>
                        </a:rPr>
                        <a:t>,</a:t>
                      </a:r>
                    </a:p>
                    <a:p>
                      <a:pPr algn="ctr">
                        <a:spcAft>
                          <a:spcPts val="0"/>
                        </a:spcAft>
                      </a:pPr>
                      <a:r>
                        <a:rPr lang="ru-RU" sz="1200">
                          <a:effectLst/>
                          <a:latin typeface="Times New Roman"/>
                          <a:ea typeface="Times New Roman"/>
                        </a:rPr>
                        <a:t>тенге</a:t>
                      </a:r>
                    </a:p>
                    <a:p>
                      <a:pPr algn="ctr">
                        <a:spcAft>
                          <a:spcPts val="0"/>
                        </a:spcAft>
                      </a:pPr>
                      <a:r>
                        <a:rPr lang="ru-RU" sz="1200">
                          <a:effectLst/>
                          <a:latin typeface="Times New Roman"/>
                          <a:ea typeface="Times New Roman"/>
                        </a:rPr>
                        <a:t>–––––––</a:t>
                      </a:r>
                    </a:p>
                    <a:p>
                      <a:pPr algn="ctr">
                        <a:spcAft>
                          <a:spcPts val="600"/>
                        </a:spcAft>
                      </a:pPr>
                      <a:r>
                        <a:rPr lang="ru-RU" sz="1200">
                          <a:effectLst/>
                          <a:latin typeface="Times New Roman"/>
                          <a:ea typeface="Times New Roman"/>
                        </a:rPr>
                        <a:t>%</a:t>
                      </a:r>
                    </a:p>
                  </a:txBody>
                  <a:tcPr marL="52656" marR="526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gridSpan="2">
                  <a:txBody>
                    <a:bodyPr/>
                    <a:lstStyle/>
                    <a:p>
                      <a:pPr algn="ctr">
                        <a:spcAft>
                          <a:spcPts val="600"/>
                        </a:spcAft>
                      </a:pPr>
                      <a:r>
                        <a:rPr lang="ru-RU" sz="1200">
                          <a:effectLst/>
                          <a:latin typeface="Times New Roman"/>
                          <a:ea typeface="Times New Roman"/>
                        </a:rPr>
                        <a:t> </a:t>
                      </a:r>
                    </a:p>
                    <a:p>
                      <a:pPr algn="ctr">
                        <a:spcAft>
                          <a:spcPts val="600"/>
                        </a:spcAft>
                      </a:pPr>
                      <a:r>
                        <a:rPr lang="ru-RU" sz="1200">
                          <a:effectLst/>
                          <a:latin typeface="Times New Roman"/>
                          <a:ea typeface="Times New Roman"/>
                        </a:rPr>
                        <a:t>Еңбек шығындары, </a:t>
                      </a:r>
                    </a:p>
                    <a:p>
                      <a:pPr algn="ctr">
                        <a:spcAft>
                          <a:spcPts val="600"/>
                        </a:spcAft>
                      </a:pPr>
                      <a:r>
                        <a:rPr lang="ru-RU" sz="1200">
                          <a:effectLst/>
                          <a:latin typeface="Times New Roman"/>
                          <a:ea typeface="Times New Roman"/>
                        </a:rPr>
                        <a:t>адам-сағ</a:t>
                      </a:r>
                    </a:p>
                    <a:p>
                      <a:pPr algn="ctr">
                        <a:spcAft>
                          <a:spcPts val="600"/>
                        </a:spcAft>
                      </a:pPr>
                      <a:r>
                        <a:rPr lang="ru-RU" sz="1200">
                          <a:effectLst/>
                          <a:latin typeface="Times New Roman"/>
                          <a:ea typeface="Times New Roman"/>
                        </a:rPr>
                        <a:t> </a:t>
                      </a:r>
                    </a:p>
                    <a:p>
                      <a:pPr algn="ctr">
                        <a:spcAft>
                          <a:spcPts val="600"/>
                        </a:spcAft>
                      </a:pPr>
                      <a:r>
                        <a:rPr lang="ru-RU" sz="1200">
                          <a:effectLst/>
                          <a:latin typeface="Times New Roman"/>
                          <a:ea typeface="Times New Roman"/>
                        </a:rPr>
                        <a:t>жұмысшы-құрылысш.</a:t>
                      </a:r>
                    </a:p>
                    <a:p>
                      <a:pPr algn="ctr">
                        <a:spcAft>
                          <a:spcPts val="0"/>
                        </a:spcAft>
                      </a:pPr>
                      <a:r>
                        <a:rPr lang="ru-RU" sz="1200">
                          <a:effectLst/>
                          <a:latin typeface="Times New Roman"/>
                          <a:ea typeface="Times New Roman"/>
                        </a:rPr>
                        <a:t>–––––––</a:t>
                      </a:r>
                    </a:p>
                    <a:p>
                      <a:pPr algn="ctr">
                        <a:spcAft>
                          <a:spcPts val="600"/>
                        </a:spcAft>
                      </a:pPr>
                      <a:r>
                        <a:rPr lang="ru-RU" sz="1200">
                          <a:effectLst/>
                          <a:latin typeface="Times New Roman"/>
                          <a:ea typeface="Times New Roman"/>
                        </a:rPr>
                        <a:t>машинистердің</a:t>
                      </a:r>
                    </a:p>
                  </a:txBody>
                  <a:tcPr marL="52656" marR="526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ru-RU"/>
                    </a:p>
                  </a:txBody>
                  <a:tcPr/>
                </a:tc>
              </a:tr>
              <a:tr h="1474896">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a:spcAft>
                          <a:spcPts val="600"/>
                        </a:spcAft>
                      </a:pPr>
                      <a:r>
                        <a:rPr lang="kk-KZ" sz="1200" b="0">
                          <a:effectLst/>
                          <a:latin typeface="Times New Roman"/>
                          <a:ea typeface="Times New Roman"/>
                        </a:rPr>
                        <a:t> </a:t>
                      </a:r>
                      <a:endParaRPr lang="ru-RU" sz="1200" b="1">
                        <a:effectLst/>
                        <a:latin typeface="Times New Roman"/>
                        <a:ea typeface="Times New Roman"/>
                      </a:endParaRPr>
                    </a:p>
                    <a:p>
                      <a:pPr algn="ctr">
                        <a:spcAft>
                          <a:spcPts val="600"/>
                        </a:spcAft>
                      </a:pPr>
                      <a:r>
                        <a:rPr lang="kk-KZ" sz="1200" b="0">
                          <a:effectLst/>
                          <a:latin typeface="Times New Roman"/>
                          <a:ea typeface="Times New Roman"/>
                        </a:rPr>
                        <a:t>Барлығы </a:t>
                      </a:r>
                      <a:endParaRPr lang="ru-RU" sz="1200" b="1">
                        <a:effectLst/>
                        <a:latin typeface="Times New Roman"/>
                        <a:ea typeface="Times New Roman"/>
                      </a:endParaRPr>
                    </a:p>
                    <a:p>
                      <a:pPr algn="ctr">
                        <a:spcAft>
                          <a:spcPts val="600"/>
                        </a:spcAft>
                      </a:pPr>
                      <a:r>
                        <a:rPr lang="ru-RU" sz="1200" b="0">
                          <a:effectLst/>
                          <a:latin typeface="Times New Roman"/>
                          <a:ea typeface="Times New Roman"/>
                        </a:rPr>
                        <a:t>–––––––</a:t>
                      </a:r>
                      <a:endParaRPr lang="ru-RU" sz="1200" b="1">
                        <a:effectLst/>
                        <a:latin typeface="Times New Roman"/>
                        <a:ea typeface="Times New Roman"/>
                      </a:endParaRPr>
                    </a:p>
                    <a:p>
                      <a:pPr algn="ctr">
                        <a:spcAft>
                          <a:spcPts val="600"/>
                        </a:spcAft>
                      </a:pPr>
                      <a:r>
                        <a:rPr lang="ru-RU" sz="1200">
                          <a:effectLst/>
                          <a:latin typeface="Times New Roman"/>
                          <a:ea typeface="Times New Roman"/>
                        </a:rPr>
                        <a:t>жұмысшы-құрлысш. ЖА</a:t>
                      </a:r>
                    </a:p>
                  </a:txBody>
                  <a:tcPr marL="52656" marR="526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spcAft>
                          <a:spcPts val="0"/>
                        </a:spcAft>
                      </a:pPr>
                      <a:r>
                        <a:rPr lang="kk-KZ" sz="1200" dirty="0">
                          <a:effectLst/>
                          <a:latin typeface="Times New Roman"/>
                          <a:ea typeface="Times New Roman"/>
                        </a:rPr>
                        <a:t>машинал. пайд</a:t>
                      </a:r>
                      <a:endParaRPr lang="ru-RU" sz="1200" dirty="0">
                        <a:effectLst/>
                        <a:latin typeface="Times New Roman"/>
                        <a:ea typeface="Times New Roman"/>
                      </a:endParaRPr>
                    </a:p>
                    <a:p>
                      <a:pPr algn="ctr">
                        <a:spcAft>
                          <a:spcPts val="0"/>
                        </a:spcAft>
                      </a:pPr>
                      <a:r>
                        <a:rPr lang="ru-RU" sz="1200" dirty="0">
                          <a:effectLst/>
                          <a:latin typeface="Times New Roman"/>
                          <a:ea typeface="Times New Roman"/>
                        </a:rPr>
                        <a:t>–––––––</a:t>
                      </a:r>
                    </a:p>
                    <a:p>
                      <a:pPr algn="ctr">
                        <a:spcAft>
                          <a:spcPts val="0"/>
                        </a:spcAft>
                      </a:pPr>
                      <a:r>
                        <a:rPr lang="kk-KZ" sz="1200" dirty="0">
                          <a:effectLst/>
                          <a:latin typeface="Times New Roman"/>
                          <a:ea typeface="Times New Roman"/>
                        </a:rPr>
                        <a:t>соның ішінде машинист. ЖА</a:t>
                      </a:r>
                      <a:endParaRPr lang="ru-RU" sz="1200" dirty="0">
                        <a:effectLst/>
                        <a:latin typeface="Times New Roman"/>
                        <a:ea typeface="Times New Roman"/>
                      </a:endParaRP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spcAft>
                          <a:spcPts val="0"/>
                        </a:spcAft>
                      </a:pPr>
                      <a:r>
                        <a:rPr lang="kk-KZ" sz="1200" dirty="0">
                          <a:effectLst/>
                          <a:latin typeface="Times New Roman"/>
                          <a:ea typeface="Times New Roman"/>
                        </a:rPr>
                        <a:t>Барлығы</a:t>
                      </a:r>
                      <a:endParaRPr lang="ru-RU" sz="1200" dirty="0">
                        <a:effectLst/>
                        <a:latin typeface="Times New Roman"/>
                        <a:ea typeface="Times New Roman"/>
                      </a:endParaRPr>
                    </a:p>
                    <a:p>
                      <a:pPr algn="ctr">
                        <a:spcAft>
                          <a:spcPts val="0"/>
                        </a:spcAft>
                      </a:pPr>
                      <a:r>
                        <a:rPr lang="ru-RU" sz="1200" dirty="0">
                          <a:effectLst/>
                          <a:latin typeface="Times New Roman"/>
                          <a:ea typeface="Times New Roman"/>
                        </a:rPr>
                        <a:t>–––––––</a:t>
                      </a:r>
                    </a:p>
                    <a:p>
                      <a:pPr algn="ctr">
                        <a:spcAft>
                          <a:spcPts val="0"/>
                        </a:spcAft>
                      </a:pPr>
                      <a:r>
                        <a:rPr lang="ru-RU" sz="1200" dirty="0" err="1">
                          <a:effectLst/>
                          <a:latin typeface="Times New Roman"/>
                          <a:ea typeface="Times New Roman"/>
                        </a:rPr>
                        <a:t>жұмысшы-құрлысш</a:t>
                      </a:r>
                      <a:r>
                        <a:rPr lang="ru-RU" sz="1200" dirty="0">
                          <a:effectLst/>
                          <a:latin typeface="Times New Roman"/>
                          <a:ea typeface="Times New Roman"/>
                        </a:rPr>
                        <a:t>. ЖА</a:t>
                      </a: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spcAft>
                          <a:spcPts val="0"/>
                        </a:spcAft>
                      </a:pPr>
                      <a:r>
                        <a:rPr lang="kk-KZ" sz="1200" dirty="0">
                          <a:effectLst/>
                          <a:latin typeface="Times New Roman"/>
                          <a:ea typeface="Times New Roman"/>
                        </a:rPr>
                        <a:t>машинал. пайд</a:t>
                      </a:r>
                      <a:endParaRPr lang="ru-RU" sz="1200" dirty="0">
                        <a:effectLst/>
                        <a:latin typeface="Times New Roman"/>
                        <a:ea typeface="Times New Roman"/>
                      </a:endParaRPr>
                    </a:p>
                    <a:p>
                      <a:pPr algn="ctr">
                        <a:spcAft>
                          <a:spcPts val="0"/>
                        </a:spcAft>
                      </a:pPr>
                      <a:r>
                        <a:rPr lang="ru-RU" sz="1200" dirty="0">
                          <a:effectLst/>
                          <a:latin typeface="Times New Roman"/>
                          <a:ea typeface="Times New Roman"/>
                        </a:rPr>
                        <a:t>–––––––</a:t>
                      </a:r>
                    </a:p>
                    <a:p>
                      <a:pPr algn="ctr">
                        <a:spcAft>
                          <a:spcPts val="0"/>
                        </a:spcAft>
                      </a:pPr>
                      <a:r>
                        <a:rPr lang="kk-KZ" sz="1200" dirty="0">
                          <a:effectLst/>
                          <a:latin typeface="Times New Roman"/>
                          <a:ea typeface="Times New Roman"/>
                        </a:rPr>
                        <a:t>соның ішінде машинист. ЖА</a:t>
                      </a:r>
                      <a:endParaRPr lang="ru-RU" sz="1200" dirty="0">
                        <a:effectLst/>
                        <a:latin typeface="Times New Roman"/>
                        <a:ea typeface="Times New Roman"/>
                      </a:endParaRP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r>
              <a:tr h="384756">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spcAft>
                          <a:spcPts val="600"/>
                        </a:spcAft>
                      </a:pPr>
                      <a:r>
                        <a:rPr lang="ru-RU" sz="1200" dirty="0" err="1">
                          <a:effectLst/>
                          <a:latin typeface="Times New Roman"/>
                          <a:ea typeface="Times New Roman"/>
                        </a:rPr>
                        <a:t>бірлікке</a:t>
                      </a:r>
                      <a:r>
                        <a:rPr lang="ru-RU" sz="1200" dirty="0">
                          <a:effectLst/>
                          <a:latin typeface="Times New Roman"/>
                          <a:ea typeface="Times New Roman"/>
                        </a:rPr>
                        <a:t> </a:t>
                      </a:r>
                      <a:r>
                        <a:rPr lang="ru-RU" sz="1200" dirty="0" err="1">
                          <a:effectLst/>
                          <a:latin typeface="Times New Roman"/>
                          <a:ea typeface="Times New Roman"/>
                        </a:rPr>
                        <a:t>арналған</a:t>
                      </a:r>
                      <a:endParaRPr lang="ru-RU" sz="1200" dirty="0">
                        <a:effectLst/>
                        <a:latin typeface="Times New Roman"/>
                        <a:ea typeface="Times New Roman"/>
                      </a:endParaRP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600"/>
                        </a:spcAft>
                      </a:pPr>
                      <a:r>
                        <a:rPr lang="ru-RU" sz="1200" dirty="0" err="1">
                          <a:effectLst/>
                          <a:latin typeface="Times New Roman"/>
                          <a:ea typeface="Times New Roman"/>
                        </a:rPr>
                        <a:t>барлығы</a:t>
                      </a:r>
                      <a:endParaRPr lang="ru-RU" sz="1200" dirty="0">
                        <a:effectLst/>
                        <a:latin typeface="Times New Roman"/>
                        <a:ea typeface="Times New Roman"/>
                      </a:endParaRP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7556">
                <a:tc>
                  <a:txBody>
                    <a:bodyPr/>
                    <a:lstStyle/>
                    <a:p>
                      <a:pPr algn="ctr">
                        <a:spcAft>
                          <a:spcPts val="600"/>
                        </a:spcAft>
                      </a:pPr>
                      <a:r>
                        <a:rPr lang="ru-RU" sz="1200">
                          <a:effectLst/>
                          <a:latin typeface="Times New Roman"/>
                          <a:ea typeface="Times New Roman"/>
                        </a:rPr>
                        <a:t>1</a:t>
                      </a: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600"/>
                        </a:spcAft>
                      </a:pPr>
                      <a:r>
                        <a:rPr lang="ru-RU" sz="1200">
                          <a:effectLst/>
                          <a:latin typeface="Times New Roman"/>
                          <a:ea typeface="Times New Roman"/>
                        </a:rPr>
                        <a:t>2</a:t>
                      </a: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600"/>
                        </a:spcAft>
                      </a:pPr>
                      <a:r>
                        <a:rPr lang="ru-RU" sz="1200">
                          <a:effectLst/>
                          <a:latin typeface="Times New Roman"/>
                          <a:ea typeface="Times New Roman"/>
                        </a:rPr>
                        <a:t>3</a:t>
                      </a: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600"/>
                        </a:spcAft>
                      </a:pPr>
                      <a:r>
                        <a:rPr lang="ru-RU" sz="1200">
                          <a:effectLst/>
                          <a:latin typeface="Times New Roman"/>
                          <a:ea typeface="Times New Roman"/>
                        </a:rPr>
                        <a:t>4</a:t>
                      </a: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600"/>
                        </a:spcAft>
                      </a:pPr>
                      <a:r>
                        <a:rPr lang="ru-RU" sz="1200">
                          <a:effectLst/>
                          <a:latin typeface="Times New Roman"/>
                          <a:ea typeface="Times New Roman"/>
                        </a:rPr>
                        <a:t>5</a:t>
                      </a: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600"/>
                        </a:spcAft>
                      </a:pPr>
                      <a:r>
                        <a:rPr lang="ru-RU" sz="1200">
                          <a:effectLst/>
                          <a:latin typeface="Times New Roman"/>
                          <a:ea typeface="Times New Roman"/>
                        </a:rPr>
                        <a:t>6</a:t>
                      </a: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600"/>
                        </a:spcAft>
                      </a:pPr>
                      <a:r>
                        <a:rPr lang="ru-RU" sz="1200">
                          <a:effectLst/>
                          <a:latin typeface="Times New Roman"/>
                          <a:ea typeface="Times New Roman"/>
                        </a:rPr>
                        <a:t>7</a:t>
                      </a: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600"/>
                        </a:spcAft>
                      </a:pPr>
                      <a:r>
                        <a:rPr lang="ru-RU" sz="1200">
                          <a:effectLst/>
                          <a:latin typeface="Times New Roman"/>
                          <a:ea typeface="Times New Roman"/>
                        </a:rPr>
                        <a:t>8</a:t>
                      </a: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600"/>
                        </a:spcAft>
                      </a:pPr>
                      <a:r>
                        <a:rPr lang="ru-RU" sz="1200">
                          <a:effectLst/>
                          <a:latin typeface="Times New Roman"/>
                          <a:ea typeface="Times New Roman"/>
                        </a:rPr>
                        <a:t>9</a:t>
                      </a: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600"/>
                        </a:spcAft>
                      </a:pPr>
                      <a:r>
                        <a:rPr lang="ru-RU" sz="1200">
                          <a:effectLst/>
                          <a:latin typeface="Times New Roman"/>
                          <a:ea typeface="Times New Roman"/>
                        </a:rPr>
                        <a:t>10</a:t>
                      </a: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600"/>
                        </a:spcAft>
                      </a:pPr>
                      <a:r>
                        <a:rPr lang="ru-RU" sz="1200" dirty="0">
                          <a:effectLst/>
                          <a:latin typeface="Times New Roman"/>
                          <a:ea typeface="Times New Roman"/>
                        </a:rPr>
                        <a:t>11</a:t>
                      </a: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2175">
                <a:tc>
                  <a:txBody>
                    <a:bodyPr/>
                    <a:lstStyle/>
                    <a:p>
                      <a:pPr marL="179705" algn="ctr">
                        <a:spcAft>
                          <a:spcPts val="600"/>
                        </a:spcAft>
                      </a:pPr>
                      <a:r>
                        <a:rPr lang="ru-RU" sz="1200">
                          <a:effectLst/>
                          <a:latin typeface="Times New Roman"/>
                          <a:ea typeface="Times New Roman"/>
                        </a:rPr>
                        <a:t> </a:t>
                      </a: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ru-RU" sz="1200">
                          <a:effectLst/>
                          <a:latin typeface="Times New Roman"/>
                          <a:ea typeface="Times New Roman"/>
                        </a:rPr>
                        <a:t> </a:t>
                      </a: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ru-RU" sz="1200">
                          <a:effectLst/>
                          <a:latin typeface="Times New Roman"/>
                          <a:ea typeface="Times New Roman"/>
                        </a:rPr>
                        <a:t> </a:t>
                      </a: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ru-RU" sz="1200">
                          <a:effectLst/>
                          <a:latin typeface="Times New Roman"/>
                          <a:ea typeface="Times New Roman"/>
                        </a:rPr>
                        <a:t> </a:t>
                      </a: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ru-RU" sz="1200" dirty="0">
                          <a:effectLst/>
                          <a:latin typeface="Times New Roman"/>
                          <a:ea typeface="Times New Roman"/>
                        </a:rPr>
                        <a:t> </a:t>
                      </a: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ru-RU" sz="1200" b="1">
                          <a:effectLst/>
                          <a:latin typeface="Times New Roman"/>
                          <a:ea typeface="Times New Roman"/>
                        </a:rPr>
                        <a:t> </a:t>
                      </a:r>
                      <a:endParaRPr lang="ru-RU" sz="1200">
                        <a:effectLst/>
                        <a:latin typeface="Times New Roman"/>
                        <a:ea typeface="Times New Roman"/>
                      </a:endParaRP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ru-RU" sz="1200">
                          <a:effectLst/>
                          <a:latin typeface="Times New Roman"/>
                          <a:ea typeface="Times New Roman"/>
                        </a:rPr>
                        <a:t> </a:t>
                      </a: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ru-RU" sz="1200">
                          <a:effectLst/>
                          <a:latin typeface="Times New Roman"/>
                          <a:ea typeface="Times New Roman"/>
                        </a:rPr>
                        <a:t> </a:t>
                      </a: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ru-RU" sz="1200">
                          <a:effectLst/>
                          <a:latin typeface="Times New Roman"/>
                          <a:ea typeface="Times New Roman"/>
                        </a:rPr>
                        <a:t> </a:t>
                      </a: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ru-RU" sz="1200">
                          <a:effectLst/>
                          <a:latin typeface="Times New Roman"/>
                          <a:ea typeface="Times New Roman"/>
                        </a:rPr>
                        <a:t> </a:t>
                      </a: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ru-RU" sz="1200" dirty="0">
                          <a:effectLst/>
                          <a:latin typeface="Times New Roman"/>
                          <a:ea typeface="Times New Roman"/>
                        </a:rPr>
                        <a:t> </a:t>
                      </a:r>
                    </a:p>
                  </a:txBody>
                  <a:tcPr marL="52656" marR="52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37727">
                <a:tc gridSpan="6">
                  <a:txBody>
                    <a:bodyPr/>
                    <a:lstStyle/>
                    <a:p>
                      <a:pPr algn="l">
                        <a:spcAft>
                          <a:spcPts val="600"/>
                        </a:spcAft>
                      </a:pPr>
                      <a:r>
                        <a:rPr lang="ru-RU" sz="1200" dirty="0" err="1" smtClean="0">
                          <a:effectLst/>
                          <a:latin typeface="Times New Roman"/>
                          <a:ea typeface="Times New Roman"/>
                        </a:rPr>
                        <a:t>Барлық</a:t>
                      </a:r>
                      <a:r>
                        <a:rPr lang="ru-RU" sz="1200" dirty="0" smtClean="0">
                          <a:effectLst/>
                          <a:latin typeface="Times New Roman"/>
                          <a:ea typeface="Times New Roman"/>
                        </a:rPr>
                        <a:t> </a:t>
                      </a:r>
                      <a:r>
                        <a:rPr lang="ru-RU" sz="1200" dirty="0" err="1">
                          <a:effectLst/>
                          <a:latin typeface="Times New Roman"/>
                          <a:ea typeface="Times New Roman"/>
                        </a:rPr>
                        <a:t>тікелей</a:t>
                      </a:r>
                      <a:r>
                        <a:rPr lang="ru-RU" sz="1200" dirty="0">
                          <a:effectLst/>
                          <a:latin typeface="Times New Roman"/>
                          <a:ea typeface="Times New Roman"/>
                        </a:rPr>
                        <a:t> </a:t>
                      </a:r>
                      <a:r>
                        <a:rPr lang="ru-RU" sz="1200" dirty="0" err="1">
                          <a:effectLst/>
                          <a:latin typeface="Times New Roman"/>
                          <a:ea typeface="Times New Roman"/>
                        </a:rPr>
                        <a:t>шығындар</a:t>
                      </a:r>
                      <a:r>
                        <a:rPr lang="ru-RU" sz="1200" dirty="0">
                          <a:effectLst/>
                          <a:latin typeface="Times New Roman"/>
                          <a:ea typeface="Times New Roman"/>
                        </a:rPr>
                        <a:t>:</a:t>
                      </a:r>
                    </a:p>
                    <a:p>
                      <a:pPr indent="114300" algn="l">
                        <a:spcAft>
                          <a:spcPts val="600"/>
                        </a:spcAft>
                      </a:pPr>
                      <a:r>
                        <a:rPr lang="ru-RU" sz="1200" dirty="0" err="1">
                          <a:effectLst/>
                          <a:latin typeface="Times New Roman"/>
                          <a:ea typeface="Times New Roman"/>
                        </a:rPr>
                        <a:t>соның</a:t>
                      </a:r>
                      <a:r>
                        <a:rPr lang="ru-RU" sz="1200" dirty="0">
                          <a:effectLst/>
                          <a:latin typeface="Times New Roman"/>
                          <a:ea typeface="Times New Roman"/>
                        </a:rPr>
                        <a:t> </a:t>
                      </a:r>
                      <a:r>
                        <a:rPr lang="ru-RU" sz="1200" dirty="0" err="1">
                          <a:effectLst/>
                          <a:latin typeface="Times New Roman"/>
                          <a:ea typeface="Times New Roman"/>
                        </a:rPr>
                        <a:t>ішінде</a:t>
                      </a:r>
                      <a:r>
                        <a:rPr lang="ru-RU" sz="1200" dirty="0">
                          <a:effectLst/>
                          <a:latin typeface="Times New Roman"/>
                          <a:ea typeface="Times New Roman"/>
                        </a:rPr>
                        <a:t>:</a:t>
                      </a:r>
                    </a:p>
                    <a:p>
                      <a:pPr indent="114300" algn="l">
                        <a:spcAft>
                          <a:spcPts val="600"/>
                        </a:spcAft>
                      </a:pPr>
                      <a:r>
                        <a:rPr lang="ru-RU" sz="1200" dirty="0">
                          <a:effectLst/>
                          <a:latin typeface="Times New Roman"/>
                          <a:ea typeface="Times New Roman"/>
                        </a:rPr>
                        <a:t>-</a:t>
                      </a:r>
                      <a:r>
                        <a:rPr lang="ru-RU" sz="1200" dirty="0" err="1">
                          <a:effectLst/>
                          <a:latin typeface="Times New Roman"/>
                          <a:ea typeface="Times New Roman"/>
                        </a:rPr>
                        <a:t>материалдардың</a:t>
                      </a:r>
                      <a:r>
                        <a:rPr lang="ru-RU" sz="1200" dirty="0">
                          <a:effectLst/>
                          <a:latin typeface="Times New Roman"/>
                          <a:ea typeface="Times New Roman"/>
                        </a:rPr>
                        <a:t>, </a:t>
                      </a:r>
                      <a:r>
                        <a:rPr lang="ru-RU" sz="1200" dirty="0" err="1">
                          <a:effectLst/>
                          <a:latin typeface="Times New Roman"/>
                          <a:ea typeface="Times New Roman"/>
                        </a:rPr>
                        <a:t>бүйымдар</a:t>
                      </a:r>
                      <a:r>
                        <a:rPr lang="ru-RU" sz="1200" dirty="0">
                          <a:effectLst/>
                          <a:latin typeface="Times New Roman"/>
                          <a:ea typeface="Times New Roman"/>
                        </a:rPr>
                        <a:t> мен </a:t>
                      </a:r>
                      <a:r>
                        <a:rPr lang="ru-RU" sz="1200" dirty="0" err="1">
                          <a:effectLst/>
                          <a:latin typeface="Times New Roman"/>
                          <a:ea typeface="Times New Roman"/>
                        </a:rPr>
                        <a:t>құрылымдардың</a:t>
                      </a:r>
                      <a:endParaRPr lang="ru-RU" sz="1200" dirty="0">
                        <a:effectLst/>
                        <a:latin typeface="Times New Roman"/>
                        <a:ea typeface="Times New Roman"/>
                      </a:endParaRPr>
                    </a:p>
                    <a:p>
                      <a:pPr indent="114300" algn="l">
                        <a:spcAft>
                          <a:spcPts val="600"/>
                        </a:spcAft>
                      </a:pPr>
                      <a:r>
                        <a:rPr lang="ru-RU" sz="1200" dirty="0">
                          <a:effectLst/>
                          <a:latin typeface="Times New Roman"/>
                          <a:ea typeface="Times New Roman"/>
                        </a:rPr>
                        <a:t>- </a:t>
                      </a:r>
                      <a:r>
                        <a:rPr lang="ru-RU" sz="1200" dirty="0" err="1">
                          <a:effectLst/>
                          <a:latin typeface="Times New Roman"/>
                          <a:ea typeface="Times New Roman"/>
                        </a:rPr>
                        <a:t>жабдықтардың</a:t>
                      </a:r>
                      <a:endParaRPr lang="ru-RU" sz="1200" dirty="0">
                        <a:effectLst/>
                        <a:latin typeface="Times New Roman"/>
                        <a:ea typeface="Times New Roman"/>
                      </a:endParaRPr>
                    </a:p>
                    <a:p>
                      <a:pPr indent="114300" algn="l">
                        <a:spcAft>
                          <a:spcPts val="600"/>
                        </a:spcAft>
                      </a:pPr>
                      <a:r>
                        <a:rPr lang="ru-RU" sz="1200" dirty="0">
                          <a:effectLst/>
                          <a:latin typeface="Times New Roman"/>
                          <a:ea typeface="Times New Roman"/>
                        </a:rPr>
                        <a:t>- </a:t>
                      </a:r>
                      <a:r>
                        <a:rPr lang="ru-RU" sz="1200" dirty="0" err="1">
                          <a:effectLst/>
                          <a:latin typeface="Times New Roman"/>
                          <a:ea typeface="Times New Roman"/>
                        </a:rPr>
                        <a:t>басқа</a:t>
                      </a:r>
                      <a:r>
                        <a:rPr lang="ru-RU" sz="1200" dirty="0">
                          <a:effectLst/>
                          <a:latin typeface="Times New Roman"/>
                          <a:ea typeface="Times New Roman"/>
                        </a:rPr>
                        <a:t> </a:t>
                      </a:r>
                      <a:r>
                        <a:rPr lang="ru-RU" sz="1200" dirty="0" err="1">
                          <a:effectLst/>
                          <a:latin typeface="Times New Roman"/>
                          <a:ea typeface="Times New Roman"/>
                        </a:rPr>
                        <a:t>шығындардың</a:t>
                      </a:r>
                      <a:endParaRPr lang="ru-RU" sz="1200" dirty="0">
                        <a:effectLst/>
                        <a:latin typeface="Times New Roman"/>
                        <a:ea typeface="Times New Roman"/>
                      </a:endParaRPr>
                    </a:p>
                    <a:p>
                      <a:pPr algn="l">
                        <a:spcAft>
                          <a:spcPts val="600"/>
                        </a:spcAft>
                      </a:pPr>
                      <a:r>
                        <a:rPr lang="ru-RU" sz="1200" dirty="0" err="1">
                          <a:effectLst/>
                          <a:latin typeface="Times New Roman"/>
                          <a:ea typeface="Times New Roman"/>
                        </a:rPr>
                        <a:t>Үстеме</a:t>
                      </a:r>
                      <a:r>
                        <a:rPr lang="ru-RU" sz="1200" dirty="0">
                          <a:effectLst/>
                          <a:latin typeface="Times New Roman"/>
                          <a:ea typeface="Times New Roman"/>
                        </a:rPr>
                        <a:t> </a:t>
                      </a:r>
                      <a:r>
                        <a:rPr lang="ru-RU" sz="1200" dirty="0" err="1">
                          <a:effectLst/>
                          <a:latin typeface="Times New Roman"/>
                          <a:ea typeface="Times New Roman"/>
                        </a:rPr>
                        <a:t>шығындар</a:t>
                      </a:r>
                      <a:endParaRPr lang="ru-RU" sz="1200" dirty="0">
                        <a:effectLst/>
                        <a:latin typeface="Times New Roman"/>
                        <a:ea typeface="Times New Roman"/>
                      </a:endParaRPr>
                    </a:p>
                    <a:p>
                      <a:pPr indent="114300" algn="l">
                        <a:spcAft>
                          <a:spcPts val="600"/>
                        </a:spcAft>
                      </a:pPr>
                      <a:r>
                        <a:rPr lang="ru-RU" sz="1200" dirty="0">
                          <a:effectLst/>
                          <a:latin typeface="Times New Roman"/>
                          <a:ea typeface="Times New Roman"/>
                        </a:rPr>
                        <a:t>- </a:t>
                      </a:r>
                      <a:r>
                        <a:rPr lang="ru-RU" sz="1200" dirty="0" err="1">
                          <a:effectLst/>
                          <a:latin typeface="Times New Roman"/>
                          <a:ea typeface="Times New Roman"/>
                        </a:rPr>
                        <a:t>жұмыс</a:t>
                      </a:r>
                      <a:r>
                        <a:rPr lang="ru-RU" sz="1200" dirty="0">
                          <a:effectLst/>
                          <a:latin typeface="Times New Roman"/>
                          <a:ea typeface="Times New Roman"/>
                        </a:rPr>
                        <a:t> </a:t>
                      </a:r>
                      <a:r>
                        <a:rPr lang="ru-RU" sz="1200" dirty="0" err="1">
                          <a:effectLst/>
                          <a:latin typeface="Times New Roman"/>
                          <a:ea typeface="Times New Roman"/>
                        </a:rPr>
                        <a:t>ақы</a:t>
                      </a:r>
                      <a:endParaRPr lang="ru-RU" sz="1200" dirty="0">
                        <a:effectLst/>
                        <a:latin typeface="Times New Roman"/>
                        <a:ea typeface="Times New Roman"/>
                      </a:endParaRPr>
                    </a:p>
                    <a:p>
                      <a:pPr indent="114300" algn="l">
                        <a:spcAft>
                          <a:spcPts val="600"/>
                        </a:spcAft>
                      </a:pPr>
                      <a:r>
                        <a:rPr lang="ru-RU" sz="1200" dirty="0">
                          <a:effectLst/>
                          <a:latin typeface="Times New Roman"/>
                          <a:ea typeface="Times New Roman"/>
                        </a:rPr>
                        <a:t>- </a:t>
                      </a:r>
                      <a:r>
                        <a:rPr lang="ru-RU" sz="1200" dirty="0" err="1">
                          <a:effectLst/>
                          <a:latin typeface="Times New Roman"/>
                          <a:ea typeface="Times New Roman"/>
                        </a:rPr>
                        <a:t>еңбек</a:t>
                      </a:r>
                      <a:r>
                        <a:rPr lang="ru-RU" sz="1200" dirty="0">
                          <a:effectLst/>
                          <a:latin typeface="Times New Roman"/>
                          <a:ea typeface="Times New Roman"/>
                        </a:rPr>
                        <a:t> </a:t>
                      </a:r>
                      <a:r>
                        <a:rPr lang="ru-RU" sz="1200" dirty="0" err="1">
                          <a:effectLst/>
                          <a:latin typeface="Times New Roman"/>
                          <a:ea typeface="Times New Roman"/>
                        </a:rPr>
                        <a:t>сыйымдылығы</a:t>
                      </a:r>
                      <a:endParaRPr lang="ru-RU" sz="1200" dirty="0">
                        <a:effectLst/>
                        <a:latin typeface="Times New Roman"/>
                        <a:ea typeface="Times New Roman"/>
                      </a:endParaRPr>
                    </a:p>
                    <a:p>
                      <a:pPr algn="l">
                        <a:spcAft>
                          <a:spcPts val="600"/>
                        </a:spcAft>
                      </a:pPr>
                      <a:r>
                        <a:rPr lang="ru-RU" sz="1200" dirty="0" err="1">
                          <a:effectLst/>
                          <a:latin typeface="Times New Roman"/>
                          <a:ea typeface="Times New Roman"/>
                        </a:rPr>
                        <a:t>Әлеуметтік</a:t>
                      </a:r>
                      <a:r>
                        <a:rPr lang="ru-RU" sz="1200" dirty="0">
                          <a:effectLst/>
                          <a:latin typeface="Times New Roman"/>
                          <a:ea typeface="Times New Roman"/>
                        </a:rPr>
                        <a:t> </a:t>
                      </a:r>
                      <a:r>
                        <a:rPr lang="ru-RU" sz="1200" dirty="0" err="1">
                          <a:effectLst/>
                          <a:latin typeface="Times New Roman"/>
                          <a:ea typeface="Times New Roman"/>
                        </a:rPr>
                        <a:t>салық</a:t>
                      </a:r>
                      <a:endParaRPr lang="ru-RU" sz="1200" dirty="0">
                        <a:effectLst/>
                        <a:latin typeface="Times New Roman"/>
                        <a:ea typeface="Times New Roman"/>
                      </a:endParaRPr>
                    </a:p>
                    <a:p>
                      <a:pPr algn="l">
                        <a:spcAft>
                          <a:spcPts val="600"/>
                        </a:spcAft>
                      </a:pPr>
                      <a:r>
                        <a:rPr lang="ru-RU" sz="1200" dirty="0" err="1">
                          <a:effectLst/>
                          <a:latin typeface="Times New Roman"/>
                          <a:ea typeface="Times New Roman"/>
                        </a:rPr>
                        <a:t>Нормаланбайтын</a:t>
                      </a:r>
                      <a:r>
                        <a:rPr lang="ru-RU" sz="1200" dirty="0">
                          <a:effectLst/>
                          <a:latin typeface="Times New Roman"/>
                          <a:ea typeface="Times New Roman"/>
                        </a:rPr>
                        <a:t> </a:t>
                      </a:r>
                      <a:r>
                        <a:rPr lang="ru-RU" sz="1200" dirty="0" err="1">
                          <a:effectLst/>
                          <a:latin typeface="Times New Roman"/>
                          <a:ea typeface="Times New Roman"/>
                        </a:rPr>
                        <a:t>және</a:t>
                      </a:r>
                      <a:r>
                        <a:rPr lang="ru-RU" sz="1200" dirty="0">
                          <a:effectLst/>
                          <a:latin typeface="Times New Roman"/>
                          <a:ea typeface="Times New Roman"/>
                        </a:rPr>
                        <a:t> </a:t>
                      </a:r>
                      <a:r>
                        <a:rPr lang="ru-RU" sz="1200" dirty="0" err="1">
                          <a:effectLst/>
                          <a:latin typeface="Times New Roman"/>
                          <a:ea typeface="Times New Roman"/>
                        </a:rPr>
                        <a:t>алдын</a:t>
                      </a:r>
                      <a:r>
                        <a:rPr lang="ru-RU" sz="1200" dirty="0">
                          <a:effectLst/>
                          <a:latin typeface="Times New Roman"/>
                          <a:ea typeface="Times New Roman"/>
                        </a:rPr>
                        <a:t> ала </a:t>
                      </a:r>
                      <a:r>
                        <a:rPr lang="ru-RU" sz="1200" dirty="0" err="1">
                          <a:effectLst/>
                          <a:latin typeface="Times New Roman"/>
                          <a:ea typeface="Times New Roman"/>
                        </a:rPr>
                        <a:t>болжалмаған</a:t>
                      </a:r>
                      <a:r>
                        <a:rPr lang="ru-RU" sz="1200" dirty="0">
                          <a:effectLst/>
                          <a:latin typeface="Times New Roman"/>
                          <a:ea typeface="Times New Roman"/>
                        </a:rPr>
                        <a:t> </a:t>
                      </a:r>
                      <a:r>
                        <a:rPr lang="ru-RU" sz="1200" dirty="0" err="1">
                          <a:effectLst/>
                          <a:latin typeface="Times New Roman"/>
                          <a:ea typeface="Times New Roman"/>
                        </a:rPr>
                        <a:t>шығындар</a:t>
                      </a:r>
                      <a:endParaRPr lang="ru-RU" sz="1200" dirty="0">
                        <a:effectLst/>
                        <a:latin typeface="Times New Roman"/>
                        <a:ea typeface="Times New Roman"/>
                      </a:endParaRPr>
                    </a:p>
                    <a:p>
                      <a:pPr algn="l">
                        <a:spcAft>
                          <a:spcPts val="600"/>
                        </a:spcAft>
                      </a:pPr>
                      <a:r>
                        <a:rPr lang="ru-RU" sz="1200" dirty="0">
                          <a:effectLst/>
                          <a:latin typeface="Times New Roman"/>
                          <a:ea typeface="Times New Roman"/>
                        </a:rPr>
                        <a:t> </a:t>
                      </a:r>
                    </a:p>
                    <a:p>
                      <a:pPr algn="l">
                        <a:spcAft>
                          <a:spcPts val="600"/>
                        </a:spcAft>
                      </a:pPr>
                      <a:r>
                        <a:rPr lang="ru-RU" sz="1200" b="1" dirty="0" err="1">
                          <a:effectLst/>
                          <a:latin typeface="Times New Roman"/>
                          <a:ea typeface="Times New Roman"/>
                        </a:rPr>
                        <a:t>Барлығы</a:t>
                      </a:r>
                      <a:r>
                        <a:rPr lang="ru-RU" sz="1200" b="1" dirty="0">
                          <a:effectLst/>
                          <a:latin typeface="Times New Roman"/>
                          <a:ea typeface="Times New Roman"/>
                        </a:rPr>
                        <a:t> смета </a:t>
                      </a:r>
                      <a:r>
                        <a:rPr lang="ru-RU" sz="1200" b="1" dirty="0" err="1">
                          <a:effectLst/>
                          <a:latin typeface="Times New Roman"/>
                          <a:ea typeface="Times New Roman"/>
                        </a:rPr>
                        <a:t>бойынша</a:t>
                      </a:r>
                      <a:endParaRPr lang="ru-RU" sz="1200" dirty="0">
                        <a:effectLst/>
                        <a:latin typeface="Times New Roman"/>
                        <a:ea typeface="Times New Roman"/>
                      </a:endParaRPr>
                    </a:p>
                    <a:p>
                      <a:pPr algn="l">
                        <a:spcAft>
                          <a:spcPts val="600"/>
                        </a:spcAft>
                      </a:pPr>
                      <a:r>
                        <a:rPr lang="ru-RU" sz="1200" dirty="0">
                          <a:effectLst/>
                          <a:latin typeface="Times New Roman"/>
                          <a:ea typeface="Times New Roman"/>
                        </a:rPr>
                        <a:t> </a:t>
                      </a:r>
                    </a:p>
                    <a:p>
                      <a:pPr algn="l">
                        <a:spcAft>
                          <a:spcPts val="600"/>
                        </a:spcAft>
                      </a:pPr>
                      <a:r>
                        <a:rPr lang="ru-RU" sz="1200" dirty="0" err="1">
                          <a:effectLst/>
                          <a:latin typeface="Times New Roman"/>
                          <a:ea typeface="Times New Roman"/>
                        </a:rPr>
                        <a:t>Сметалық</a:t>
                      </a:r>
                      <a:r>
                        <a:rPr lang="ru-RU" sz="1200" dirty="0">
                          <a:effectLst/>
                          <a:latin typeface="Times New Roman"/>
                          <a:ea typeface="Times New Roman"/>
                        </a:rPr>
                        <a:t> </a:t>
                      </a:r>
                      <a:r>
                        <a:rPr lang="ru-RU" sz="1200" dirty="0" err="1">
                          <a:effectLst/>
                          <a:latin typeface="Times New Roman"/>
                          <a:ea typeface="Times New Roman"/>
                        </a:rPr>
                        <a:t>жұмыс</a:t>
                      </a:r>
                      <a:r>
                        <a:rPr lang="ru-RU" sz="1200" dirty="0">
                          <a:effectLst/>
                          <a:latin typeface="Times New Roman"/>
                          <a:ea typeface="Times New Roman"/>
                        </a:rPr>
                        <a:t> </a:t>
                      </a:r>
                      <a:r>
                        <a:rPr lang="ru-RU" sz="1200" dirty="0" err="1">
                          <a:effectLst/>
                          <a:latin typeface="Times New Roman"/>
                          <a:ea typeface="Times New Roman"/>
                        </a:rPr>
                        <a:t>ақы</a:t>
                      </a:r>
                      <a:endParaRPr lang="ru-RU" sz="1200" dirty="0">
                        <a:effectLst/>
                        <a:latin typeface="Times New Roman"/>
                        <a:ea typeface="Times New Roman"/>
                      </a:endParaRPr>
                    </a:p>
                    <a:p>
                      <a:pPr algn="l">
                        <a:spcAft>
                          <a:spcPts val="600"/>
                        </a:spcAft>
                      </a:pPr>
                      <a:r>
                        <a:rPr lang="ru-RU" sz="1200" dirty="0" err="1">
                          <a:effectLst/>
                          <a:latin typeface="Times New Roman"/>
                          <a:ea typeface="Times New Roman"/>
                        </a:rPr>
                        <a:t>Нормативтік</a:t>
                      </a:r>
                      <a:r>
                        <a:rPr lang="ru-RU" sz="1200" dirty="0">
                          <a:effectLst/>
                          <a:latin typeface="Times New Roman"/>
                          <a:ea typeface="Times New Roman"/>
                        </a:rPr>
                        <a:t> </a:t>
                      </a:r>
                      <a:r>
                        <a:rPr lang="ru-RU" sz="1200" dirty="0" err="1">
                          <a:effectLst/>
                          <a:latin typeface="Times New Roman"/>
                          <a:ea typeface="Times New Roman"/>
                        </a:rPr>
                        <a:t>еңбексыйымдылығы</a:t>
                      </a:r>
                      <a:endParaRPr lang="ru-RU" sz="1200" dirty="0">
                        <a:effectLst/>
                        <a:latin typeface="Times New Roman"/>
                        <a:ea typeface="Times New Roman"/>
                      </a:endParaRPr>
                    </a:p>
                    <a:p>
                      <a:pPr algn="l">
                        <a:spcAft>
                          <a:spcPts val="600"/>
                        </a:spcAft>
                      </a:pPr>
                      <a:r>
                        <a:rPr lang="ru-RU" sz="1200" dirty="0">
                          <a:effectLst/>
                          <a:latin typeface="Times New Roman"/>
                          <a:ea typeface="Times New Roman"/>
                        </a:rPr>
                        <a:t> </a:t>
                      </a:r>
                    </a:p>
                  </a:txBody>
                  <a:tcPr marL="52656" marR="526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ctr">
                        <a:spcAft>
                          <a:spcPts val="600"/>
                        </a:spcAft>
                      </a:pPr>
                      <a:r>
                        <a:rPr lang="ru-RU" sz="1200">
                          <a:effectLst/>
                          <a:latin typeface="Times New Roman"/>
                          <a:ea typeface="Times New Roman"/>
                        </a:rPr>
                        <a:t> </a:t>
                      </a:r>
                    </a:p>
                  </a:txBody>
                  <a:tcPr marL="52656" marR="526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600"/>
                        </a:spcAft>
                      </a:pPr>
                      <a:r>
                        <a:rPr lang="ru-RU" sz="1200">
                          <a:effectLst/>
                          <a:latin typeface="Times New Roman"/>
                          <a:ea typeface="Times New Roman"/>
                        </a:rPr>
                        <a:t> </a:t>
                      </a:r>
                    </a:p>
                  </a:txBody>
                  <a:tcPr marL="52656" marR="526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600"/>
                        </a:spcAft>
                      </a:pPr>
                      <a:r>
                        <a:rPr lang="ru-RU" sz="1200">
                          <a:effectLst/>
                          <a:latin typeface="Times New Roman"/>
                          <a:ea typeface="Times New Roman"/>
                        </a:rPr>
                        <a:t> </a:t>
                      </a:r>
                    </a:p>
                  </a:txBody>
                  <a:tcPr marL="52656" marR="526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600"/>
                        </a:spcAft>
                      </a:pPr>
                      <a:r>
                        <a:rPr lang="ru-RU" sz="1200">
                          <a:effectLst/>
                          <a:latin typeface="Times New Roman"/>
                          <a:ea typeface="Times New Roman"/>
                        </a:rPr>
                        <a:t> </a:t>
                      </a:r>
                    </a:p>
                  </a:txBody>
                  <a:tcPr marL="52656" marR="526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600"/>
                        </a:spcAft>
                      </a:pPr>
                      <a:r>
                        <a:rPr lang="ru-RU" sz="1200" dirty="0">
                          <a:effectLst/>
                          <a:latin typeface="Times New Roman"/>
                          <a:ea typeface="Times New Roman"/>
                        </a:rPr>
                        <a:t> </a:t>
                      </a:r>
                    </a:p>
                  </a:txBody>
                  <a:tcPr marL="52656" marR="5265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496382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76</Words>
  <Application>Microsoft Office PowerPoint</Application>
  <PresentationFormat>Экран (4:3)</PresentationFormat>
  <Paragraphs>102</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Тема Office</vt:lpstr>
      <vt:lpstr> ҚҰРЫЛЫС ЖҰМЫСТАРЫНЫҢ КӨЛЕМІН ЕСЕПТЕУ  Жұмыс көлемдерін есепетеу ережелері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ҚҰРЫЛЫС ЖҰМЫСТАРЫНЫҢ КӨЛЕМІН ЕСЕПТЕУ  Жұмыс көлемдерін есепетеу ережелері</dc:title>
  <dc:creator>Асем Сагидолдина</dc:creator>
  <cp:lastModifiedBy>Асем Сагидолдина</cp:lastModifiedBy>
  <cp:revision>2</cp:revision>
  <dcterms:created xsi:type="dcterms:W3CDTF">2019-09-11T09:07:14Z</dcterms:created>
  <dcterms:modified xsi:type="dcterms:W3CDTF">2019-09-11T09:27:11Z</dcterms:modified>
</cp:coreProperties>
</file>